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  <p:sldMasterId id="2147483658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6858000" cy="9144000" type="screen4x3"/>
  <p:notesSz cx="6858000" cy="9144000"/>
  <p:embeddedFontLst>
    <p:embeddedFont>
      <p:font typeface="Century Gothic" panose="020B0502020202020204" pitchFamily="34" charset="0"/>
      <p:regular r:id="rId29"/>
      <p:bold r:id="rId30"/>
      <p:italic r:id="rId31"/>
      <p:boldItalic r:id="rId32"/>
    </p:embeddedFont>
    <p:embeddedFont>
      <p:font typeface="Calibri" panose="020F0502020204030204" pitchFamily="3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544" y="-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76837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ee6a896e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3ee6a896e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g3ee6a896e0_0_28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17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ee6a896e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ee6a896e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g3ee6a896e0_0_3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23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ee6a896e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ee6a896e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g3ee6a896e0_0_11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24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ctrTitle"/>
          </p:nvPr>
        </p:nvSpPr>
        <p:spPr>
          <a:xfrm>
            <a:off x="3550024" y="3611301"/>
            <a:ext cx="2485016" cy="2269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ubTitle" idx="1"/>
          </p:nvPr>
        </p:nvSpPr>
        <p:spPr>
          <a:xfrm>
            <a:off x="3550024" y="5894774"/>
            <a:ext cx="2482352" cy="168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sz="1800" b="0" i="0" u="none" strike="noStrike" cap="none">
                <a:solidFill>
                  <a:srgbClr val="42424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  <a:defRPr sz="2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dt" idx="10"/>
          </p:nvPr>
        </p:nvSpPr>
        <p:spPr>
          <a:xfrm>
            <a:off x="3554412" y="2022475"/>
            <a:ext cx="1600200" cy="100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2" name="Google Shape;62;p2"/>
          <p:cNvSpPr txBox="1">
            <a:spLocks noGrp="1"/>
          </p:cNvSpPr>
          <p:nvPr>
            <p:ph type="ftr" idx="11"/>
          </p:nvPr>
        </p:nvSpPr>
        <p:spPr>
          <a:xfrm>
            <a:off x="3978275" y="7626350"/>
            <a:ext cx="2122487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Google Shape;63;p2"/>
          <p:cNvSpPr txBox="1">
            <a:spLocks noGrp="1"/>
          </p:cNvSpPr>
          <p:nvPr>
            <p:ph type="sldNum" idx="12"/>
          </p:nvPr>
        </p:nvSpPr>
        <p:spPr>
          <a:xfrm>
            <a:off x="3486150" y="7626350"/>
            <a:ext cx="484187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Google Shape;115;p4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 rot="5400000">
            <a:off x="2341824" y="4003755"/>
            <a:ext cx="6373792" cy="1113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1"/>
          </p:nvPr>
        </p:nvSpPr>
        <p:spPr>
          <a:xfrm rot="5400000">
            <a:off x="-363035" y="2526536"/>
            <a:ext cx="6373792" cy="4067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 rot="5400000">
            <a:off x="985044" y="2896394"/>
            <a:ext cx="4678362" cy="508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8" name="Google Shape;128;p6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9" name="Google Shape;129;p6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8" name="Google Shape;138;p8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body" idx="1"/>
          </p:nvPr>
        </p:nvSpPr>
        <p:spPr>
          <a:xfrm>
            <a:off x="1059083" y="3088012"/>
            <a:ext cx="229286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body" idx="2"/>
          </p:nvPr>
        </p:nvSpPr>
        <p:spPr>
          <a:xfrm>
            <a:off x="781291" y="3966259"/>
            <a:ext cx="2564892" cy="378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5815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5815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3"/>
          </p:nvPr>
        </p:nvSpPr>
        <p:spPr>
          <a:xfrm>
            <a:off x="3758878" y="3088013"/>
            <a:ext cx="2291788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4" name="Google Shape;144;p9"/>
          <p:cNvSpPr txBox="1">
            <a:spLocks noGrp="1"/>
          </p:cNvSpPr>
          <p:nvPr>
            <p:ph type="body" idx="4"/>
          </p:nvPr>
        </p:nvSpPr>
        <p:spPr>
          <a:xfrm>
            <a:off x="3483864" y="3966259"/>
            <a:ext cx="2564892" cy="378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5815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5815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5" name="Google Shape;145;p9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6" name="Google Shape;146;p9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7" name="Google Shape;147;p9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781812" y="3084576"/>
            <a:ext cx="2564892" cy="4657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1" name="Google Shape;151;p10"/>
          <p:cNvSpPr txBox="1">
            <a:spLocks noGrp="1"/>
          </p:cNvSpPr>
          <p:nvPr>
            <p:ph type="body" idx="2"/>
          </p:nvPr>
        </p:nvSpPr>
        <p:spPr>
          <a:xfrm>
            <a:off x="3483864" y="3084575"/>
            <a:ext cx="2564892" cy="4657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2" name="Google Shape;152;p10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3" name="Google Shape;153;p10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4" name="Google Shape;154;p10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7" name="Google Shape;157;p11"/>
          <p:cNvSpPr txBox="1"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8" name="Google Shape;158;p11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9" name="Google Shape;159;p11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0" name="Google Shape;160;p11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61999">
              <a:srgbClr val="92BE3F"/>
            </a:gs>
            <a:gs pos="100000">
              <a:srgbClr val="80A33D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-484288" y="0"/>
            <a:ext cx="7844890" cy="9488254"/>
            <a:chOff x="0" y="0"/>
            <a:chExt cx="2147483647" cy="2147483646"/>
          </a:xfrm>
        </p:grpSpPr>
        <p:grpSp>
          <p:nvGrpSpPr>
            <p:cNvPr id="11" name="Google Shape;11;p1"/>
            <p:cNvGrpSpPr/>
            <p:nvPr/>
          </p:nvGrpSpPr>
          <p:grpSpPr>
            <a:xfrm>
              <a:off x="132570888" y="0"/>
              <a:ext cx="1877329019" cy="2069568356"/>
              <a:chOff x="0" y="0"/>
              <a:chExt cx="2147483647" cy="2147483646"/>
            </a:xfrm>
          </p:grpSpPr>
          <p:grpSp>
            <p:nvGrpSpPr>
              <p:cNvPr id="12" name="Google Shape;12;p1"/>
              <p:cNvGrpSpPr/>
              <p:nvPr/>
            </p:nvGrpSpPr>
            <p:grpSpPr>
              <a:xfrm>
                <a:off x="0" y="0"/>
                <a:ext cx="590558047" cy="2147483549"/>
                <a:chOff x="0" y="0"/>
                <a:chExt cx="2147483647" cy="2147483647"/>
              </a:xfrm>
            </p:grpSpPr>
            <p:sp>
              <p:nvSpPr>
                <p:cNvPr id="13" name="Google Shape;13;p1"/>
                <p:cNvSpPr txBox="1"/>
                <p:nvPr/>
              </p:nvSpPr>
              <p:spPr>
                <a:xfrm>
                  <a:off x="780903206" y="0"/>
                  <a:ext cx="1366580440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1"/>
                <p:cNvSpPr txBox="1"/>
                <p:nvPr/>
              </p:nvSpPr>
              <p:spPr>
                <a:xfrm>
                  <a:off x="0" y="0"/>
                  <a:ext cx="390451184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1"/>
                <p:cNvSpPr txBox="1"/>
                <p:nvPr/>
              </p:nvSpPr>
              <p:spPr>
                <a:xfrm>
                  <a:off x="195226010" y="0"/>
                  <a:ext cx="650752541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>
                <a:off x="99420582" y="0"/>
                <a:ext cx="590558057" cy="2147483549"/>
                <a:chOff x="0" y="0"/>
                <a:chExt cx="2147483647" cy="2147483647"/>
              </a:xfrm>
            </p:grpSpPr>
            <p:sp>
              <p:nvSpPr>
                <p:cNvPr id="17" name="Google Shape;17;p1"/>
                <p:cNvSpPr txBox="1"/>
                <p:nvPr/>
              </p:nvSpPr>
              <p:spPr>
                <a:xfrm>
                  <a:off x="780903228" y="0"/>
                  <a:ext cx="136658041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1"/>
                <p:cNvSpPr txBox="1"/>
                <p:nvPr/>
              </p:nvSpPr>
              <p:spPr>
                <a:xfrm>
                  <a:off x="0" y="0"/>
                  <a:ext cx="39045117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1"/>
                <p:cNvSpPr txBox="1"/>
                <p:nvPr/>
              </p:nvSpPr>
              <p:spPr>
                <a:xfrm>
                  <a:off x="195226014" y="0"/>
                  <a:ext cx="650752531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" name="Google Shape;20;p1"/>
              <p:cNvGrpSpPr/>
              <p:nvPr/>
            </p:nvGrpSpPr>
            <p:grpSpPr>
              <a:xfrm rot="10800000">
                <a:off x="1555931582" y="97"/>
                <a:ext cx="591552064" cy="2147483549"/>
                <a:chOff x="0" y="0"/>
                <a:chExt cx="2147483647" cy="2147483647"/>
              </a:xfrm>
            </p:grpSpPr>
            <p:sp>
              <p:nvSpPr>
                <p:cNvPr id="21" name="Google Shape;21;p1"/>
                <p:cNvSpPr txBox="1"/>
                <p:nvPr/>
              </p:nvSpPr>
              <p:spPr>
                <a:xfrm>
                  <a:off x="783199544" y="0"/>
                  <a:ext cx="1364284102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2" name="Google Shape;22;p1"/>
                <p:cNvSpPr txBox="1"/>
                <p:nvPr/>
              </p:nvSpPr>
              <p:spPr>
                <a:xfrm>
                  <a:off x="0" y="0"/>
                  <a:ext cx="38979508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3" name="Google Shape;23;p1"/>
                <p:cNvSpPr txBox="1"/>
                <p:nvPr/>
              </p:nvSpPr>
              <p:spPr>
                <a:xfrm>
                  <a:off x="198506479" y="0"/>
                  <a:ext cx="649659047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4" name="Google Shape;24;p1"/>
              <p:cNvSpPr txBox="1"/>
              <p:nvPr/>
            </p:nvSpPr>
            <p:spPr>
              <a:xfrm>
                <a:off x="894785050" y="0"/>
                <a:ext cx="662140946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5" name="Google Shape;25;p1"/>
              <p:cNvSpPr txBox="1"/>
              <p:nvPr/>
            </p:nvSpPr>
            <p:spPr>
              <a:xfrm>
                <a:off x="680036615" y="0"/>
                <a:ext cx="107374083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6" name="Google Shape;26;p1"/>
              <p:cNvSpPr txBox="1"/>
              <p:nvPr/>
            </p:nvSpPr>
            <p:spPr>
              <a:xfrm>
                <a:off x="733723590" y="0"/>
                <a:ext cx="178956962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7" name="Google Shape;27;p1"/>
            <p:cNvSpPr/>
            <p:nvPr/>
          </p:nvSpPr>
          <p:spPr>
            <a:xfrm>
              <a:off x="129963381" y="1519480240"/>
              <a:ext cx="1877763835" cy="354629187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129963381" y="1046281751"/>
              <a:ext cx="1877763835" cy="268756588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127356079" y="1702363655"/>
              <a:ext cx="617085027" cy="365408261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129963381" y="1594573782"/>
              <a:ext cx="1877763835" cy="446250593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571483440" y="1548583337"/>
              <a:ext cx="1433636433" cy="519188834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800000">
              <a:off x="747483076" y="862679552"/>
              <a:ext cx="328967065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0000">
              <a:off x="896105051" y="1244974832"/>
              <a:ext cx="328967065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800000">
              <a:off x="898277684" y="480384274"/>
              <a:ext cx="328967262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800000">
              <a:off x="743571941" y="98089031"/>
              <a:ext cx="328967262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800000">
              <a:off x="1048637974" y="1624395740"/>
              <a:ext cx="328967262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800000">
              <a:off x="53914058" y="1267969982"/>
              <a:ext cx="259002127" cy="4189439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800000">
              <a:off x="137351216" y="1630144410"/>
              <a:ext cx="328967065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800000">
              <a:off x="143435192" y="859805145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800000">
              <a:off x="292056960" y="1244974800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800000">
              <a:off x="442417249" y="1633018937"/>
              <a:ext cx="328967065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800000">
              <a:off x="446328198" y="862679554"/>
              <a:ext cx="328967262" cy="418943952"/>
            </a:xfrm>
            <a:prstGeom prst="hexagon">
              <a:avLst>
                <a:gd name="adj" fmla="val 5343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0000">
              <a:off x="295967898" y="471761078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0000">
              <a:off x="1530137936" y="1250723624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 rot="1800000">
              <a:off x="1682671082" y="1635893203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 rot="1800000">
              <a:off x="1682671082" y="865553970"/>
              <a:ext cx="328532578" cy="418943952"/>
            </a:xfrm>
            <a:prstGeom prst="hexagon">
              <a:avLst>
                <a:gd name="adj" fmla="val 5350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 rot="1800000">
              <a:off x="1837811424" y="1223776100"/>
              <a:ext cx="255525255" cy="4189439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 rot="1800000">
              <a:off x="1838246283" y="456311127"/>
              <a:ext cx="254656287" cy="418943931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9" name="Google Shape;49;p1"/>
          <p:cNvSpPr txBox="1"/>
          <p:nvPr/>
        </p:nvSpPr>
        <p:spPr>
          <a:xfrm>
            <a:off x="3421062" y="-28575"/>
            <a:ext cx="2759075" cy="836295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486150" y="-28575"/>
            <a:ext cx="2628900" cy="30845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3487737" y="8118475"/>
            <a:ext cx="2628900" cy="107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487737" y="8118475"/>
            <a:ext cx="2628900" cy="107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Google Shape;53;p1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5" name="Google Shape;55;p1"/>
          <p:cNvSpPr txBox="1">
            <a:spLocks noGrp="1"/>
          </p:cNvSpPr>
          <p:nvPr>
            <p:ph type="dt" idx="10"/>
          </p:nvPr>
        </p:nvSpPr>
        <p:spPr>
          <a:xfrm>
            <a:off x="3554412" y="2022475"/>
            <a:ext cx="1600200" cy="100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ftr" idx="11"/>
          </p:nvPr>
        </p:nvSpPr>
        <p:spPr>
          <a:xfrm>
            <a:off x="3978275" y="7626350"/>
            <a:ext cx="2122487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sldNum" idx="12"/>
          </p:nvPr>
        </p:nvSpPr>
        <p:spPr>
          <a:xfrm>
            <a:off x="3486150" y="7626350"/>
            <a:ext cx="484187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entury Gothic"/>
              <a:buNone/>
              <a:defRPr sz="1200" b="0" i="0" u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61999">
              <a:srgbClr val="92BE3F"/>
            </a:gs>
            <a:gs pos="100000">
              <a:srgbClr val="80A33D"/>
            </a:gs>
          </a:gsLst>
          <a:lin ang="540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3"/>
          <p:cNvGrpSpPr/>
          <p:nvPr/>
        </p:nvGrpSpPr>
        <p:grpSpPr>
          <a:xfrm>
            <a:off x="-425496" y="0"/>
            <a:ext cx="7843299" cy="9488368"/>
            <a:chOff x="0" y="0"/>
            <a:chExt cx="2147483647" cy="2147483647"/>
          </a:xfrm>
        </p:grpSpPr>
        <p:grpSp>
          <p:nvGrpSpPr>
            <p:cNvPr id="66" name="Google Shape;66;p3"/>
            <p:cNvGrpSpPr/>
            <p:nvPr/>
          </p:nvGrpSpPr>
          <p:grpSpPr>
            <a:xfrm>
              <a:off x="132582482" y="0"/>
              <a:ext cx="1877275582" cy="2069543546"/>
              <a:chOff x="0" y="0"/>
              <a:chExt cx="2147483647" cy="2147483646"/>
            </a:xfrm>
          </p:grpSpPr>
          <p:grpSp>
            <p:nvGrpSpPr>
              <p:cNvPr id="67" name="Google Shape;67;p3"/>
              <p:cNvGrpSpPr/>
              <p:nvPr/>
            </p:nvGrpSpPr>
            <p:grpSpPr>
              <a:xfrm>
                <a:off x="0" y="0"/>
                <a:ext cx="590694728" cy="2147483549"/>
                <a:chOff x="0" y="0"/>
                <a:chExt cx="2147483647" cy="2147483647"/>
              </a:xfrm>
            </p:grpSpPr>
            <p:sp>
              <p:nvSpPr>
                <p:cNvPr id="68" name="Google Shape;68;p3"/>
                <p:cNvSpPr txBox="1"/>
                <p:nvPr/>
              </p:nvSpPr>
              <p:spPr>
                <a:xfrm>
                  <a:off x="780903316" y="0"/>
                  <a:ext cx="1366580330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9" name="Google Shape;69;p3"/>
                <p:cNvSpPr txBox="1"/>
                <p:nvPr/>
              </p:nvSpPr>
              <p:spPr>
                <a:xfrm>
                  <a:off x="0" y="0"/>
                  <a:ext cx="39045163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70" name="Google Shape;70;p3"/>
                <p:cNvSpPr txBox="1"/>
                <p:nvPr/>
              </p:nvSpPr>
              <p:spPr>
                <a:xfrm>
                  <a:off x="195226244" y="0"/>
                  <a:ext cx="65075301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71" name="Google Shape;71;p3"/>
              <p:cNvGrpSpPr/>
              <p:nvPr/>
            </p:nvGrpSpPr>
            <p:grpSpPr>
              <a:xfrm>
                <a:off x="99940552" y="0"/>
                <a:ext cx="589700465" cy="2147483549"/>
                <a:chOff x="0" y="0"/>
                <a:chExt cx="2147483647" cy="2147483647"/>
              </a:xfrm>
            </p:grpSpPr>
            <p:sp>
              <p:nvSpPr>
                <p:cNvPr id="72" name="Google Shape;72;p3"/>
                <p:cNvSpPr txBox="1"/>
                <p:nvPr/>
              </p:nvSpPr>
              <p:spPr>
                <a:xfrm>
                  <a:off x="780409996" y="0"/>
                  <a:ext cx="1367073650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73" name="Google Shape;73;p3"/>
                <p:cNvSpPr txBox="1"/>
                <p:nvPr/>
              </p:nvSpPr>
              <p:spPr>
                <a:xfrm>
                  <a:off x="0" y="0"/>
                  <a:ext cx="389300023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74" name="Google Shape;74;p3"/>
                <p:cNvSpPr txBox="1"/>
                <p:nvPr/>
              </p:nvSpPr>
              <p:spPr>
                <a:xfrm>
                  <a:off x="193745458" y="0"/>
                  <a:ext cx="651850219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75" name="Google Shape;75;p3"/>
              <p:cNvGrpSpPr/>
              <p:nvPr/>
            </p:nvGrpSpPr>
            <p:grpSpPr>
              <a:xfrm rot="10800000">
                <a:off x="1555794430" y="97"/>
                <a:ext cx="591689216" cy="2147483549"/>
                <a:chOff x="0" y="0"/>
                <a:chExt cx="2147483647" cy="2147483647"/>
              </a:xfrm>
            </p:grpSpPr>
            <p:sp>
              <p:nvSpPr>
                <p:cNvPr id="76" name="Google Shape;76;p3"/>
                <p:cNvSpPr txBox="1"/>
                <p:nvPr/>
              </p:nvSpPr>
              <p:spPr>
                <a:xfrm>
                  <a:off x="783200210" y="0"/>
                  <a:ext cx="1364283436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77" name="Google Shape;77;p3"/>
                <p:cNvSpPr txBox="1"/>
                <p:nvPr/>
              </p:nvSpPr>
              <p:spPr>
                <a:xfrm>
                  <a:off x="0" y="0"/>
                  <a:ext cx="389795383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78" name="Google Shape;78;p3"/>
                <p:cNvSpPr txBox="1"/>
                <p:nvPr/>
              </p:nvSpPr>
              <p:spPr>
                <a:xfrm>
                  <a:off x="198507561" y="0"/>
                  <a:ext cx="649659258" cy="2147483647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79" name="Google Shape;79;p3"/>
              <p:cNvSpPr txBox="1"/>
              <p:nvPr/>
            </p:nvSpPr>
            <p:spPr>
              <a:xfrm>
                <a:off x="894992114" y="0"/>
                <a:ext cx="661796673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0" name="Google Shape;80;p3"/>
              <p:cNvSpPr txBox="1"/>
              <p:nvPr/>
            </p:nvSpPr>
            <p:spPr>
              <a:xfrm>
                <a:off x="680194008" y="0"/>
                <a:ext cx="107399059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1" name="Google Shape;81;p3"/>
              <p:cNvSpPr txBox="1"/>
              <p:nvPr/>
            </p:nvSpPr>
            <p:spPr>
              <a:xfrm>
                <a:off x="733893623" y="0"/>
                <a:ext cx="178998512" cy="2147483549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82" name="Google Shape;82;p3"/>
            <p:cNvSpPr/>
            <p:nvPr/>
          </p:nvSpPr>
          <p:spPr>
            <a:xfrm>
              <a:off x="129974590" y="1519462025"/>
              <a:ext cx="1877710169" cy="354624936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129974590" y="1046269208"/>
              <a:ext cx="1877710169" cy="268753366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127366699" y="1702343247"/>
              <a:ext cx="617210333" cy="365403881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129974590" y="1594554666"/>
              <a:ext cx="1877710169" cy="446245243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571149485" y="1548564773"/>
              <a:ext cx="1433927405" cy="519182610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 rot="1800000">
              <a:off x="747619411" y="862669236"/>
              <a:ext cx="329034132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 rot="1800000">
              <a:off x="896271487" y="1244959897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 rot="1800000">
              <a:off x="898009986" y="480378539"/>
              <a:ext cx="329034132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 rot="1800000">
              <a:off x="743707685" y="98087857"/>
              <a:ext cx="329033724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 rot="1800000">
              <a:off x="1048835516" y="1624376254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 rot="1800000">
              <a:off x="53909823" y="1267954772"/>
              <a:ext cx="259054518" cy="418938913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 rot="1800000">
              <a:off x="137363579" y="1630124894"/>
              <a:ext cx="329034132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 rot="1800000">
              <a:off x="143448733" y="859794860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 rot="1800000">
              <a:off x="292100810" y="1244959897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 rot="1800000">
              <a:off x="442491611" y="1632999234"/>
              <a:ext cx="329034132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 rot="1800000">
              <a:off x="446403545" y="862669240"/>
              <a:ext cx="329033724" cy="418938930"/>
            </a:xfrm>
            <a:prstGeom prst="hexagon">
              <a:avLst>
                <a:gd name="adj" fmla="val 5341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 rot="1800000">
              <a:off x="296012950" y="471755445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 rot="1800000">
              <a:off x="1529998790" y="1250708577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 rot="1800000">
              <a:off x="1682562767" y="1635873614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 rot="1800000">
              <a:off x="1682562767" y="865543539"/>
              <a:ext cx="328599256" cy="418938930"/>
            </a:xfrm>
            <a:prstGeom prst="hexagon">
              <a:avLst>
                <a:gd name="adj" fmla="val 5348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 rot="1800000">
              <a:off x="1838169381" y="1223761387"/>
              <a:ext cx="255142377" cy="418938913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3" name="Google Shape;103;p3"/>
            <p:cNvSpPr/>
            <p:nvPr/>
          </p:nvSpPr>
          <p:spPr>
            <a:xfrm rot="1800000">
              <a:off x="1838169307" y="456305691"/>
              <a:ext cx="254707891" cy="418938909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04" name="Google Shape;104;p3"/>
          <p:cNvSpPr txBox="1"/>
          <p:nvPr/>
        </p:nvSpPr>
        <p:spPr>
          <a:xfrm>
            <a:off x="342900" y="444500"/>
            <a:ext cx="6172200" cy="824706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3421062" y="-28575"/>
            <a:ext cx="2759075" cy="931862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3486150" y="-28575"/>
            <a:ext cx="2628900" cy="831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○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○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○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Google Shape;109;p3"/>
          <p:cNvSpPr txBox="1">
            <a:spLocks noGrp="1"/>
          </p:cNvSpPr>
          <p:nvPr>
            <p:ph type="dt" idx="10"/>
          </p:nvPr>
        </p:nvSpPr>
        <p:spPr>
          <a:xfrm>
            <a:off x="4497387" y="300037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ftr" idx="11"/>
          </p:nvPr>
        </p:nvSpPr>
        <p:spPr>
          <a:xfrm>
            <a:off x="3481387" y="7802562"/>
            <a:ext cx="2625725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  <a:defRPr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cial.gov.b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cial.gov.b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>
            <a:spLocks noGrp="1"/>
          </p:cNvSpPr>
          <p:nvPr>
            <p:ph type="ctrTitle"/>
          </p:nvPr>
        </p:nvSpPr>
        <p:spPr>
          <a:xfrm>
            <a:off x="3357562" y="5364162"/>
            <a:ext cx="2735262" cy="243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Cartilha eSocial</a:t>
            </a:r>
            <a:endParaRPr/>
          </a:p>
        </p:txBody>
      </p:sp>
      <p:sp>
        <p:nvSpPr>
          <p:cNvPr id="166" name="Google Shape;166;p12"/>
          <p:cNvSpPr txBox="1">
            <a:spLocks noGrp="1"/>
          </p:cNvSpPr>
          <p:nvPr>
            <p:ph type="subTitle" idx="1"/>
          </p:nvPr>
        </p:nvSpPr>
        <p:spPr>
          <a:xfrm>
            <a:off x="260350" y="3995737"/>
            <a:ext cx="5832475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36"/>
              <a:buFont typeface="Noto Sans Symbols"/>
              <a:buNone/>
            </a:pPr>
            <a:r>
              <a:rPr lang="en-US" sz="3600" b="1" i="0" u="none" strike="noStrike" cap="none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que vai mudar na nossa relação trabalhista e previdenciária?</a:t>
            </a:r>
            <a:endParaRPr/>
          </a:p>
        </p:txBody>
      </p:sp>
      <p:pic>
        <p:nvPicPr>
          <p:cNvPr id="167" name="Google Shape;167;p12" descr="http://images.alterdata.com.br/imagens/img-esocial/logo_Esocia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987" y="2668587"/>
            <a:ext cx="333375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2"/>
          <p:cNvSpPr txBox="1"/>
          <p:nvPr/>
        </p:nvSpPr>
        <p:spPr>
          <a:xfrm>
            <a:off x="260350" y="8027987"/>
            <a:ext cx="3455987" cy="936625"/>
          </a:xfrm>
          <a:prstGeom prst="rect">
            <a:avLst/>
          </a:prstGeom>
          <a:solidFill>
            <a:srgbClr val="FF6700"/>
          </a:solidFill>
          <a:ln w="15875" cap="flat" cmpd="sng">
            <a:solidFill>
              <a:srgbClr val="6B91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lang="en-US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Lex Time Assessoria Empresarial Ltda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839787" y="969962"/>
            <a:ext cx="5268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Férias</a:t>
            </a:r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body" idx="1"/>
          </p:nvPr>
        </p:nvSpPr>
        <p:spPr>
          <a:xfrm>
            <a:off x="582687" y="1817675"/>
            <a:ext cx="5526000" cy="64086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530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férias devem ser avisadas com 30 dias de antecedência ao trabalhador, conforme consta na CLT.</a:t>
            </a:r>
            <a:endParaRPr sz="18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Solicitar o aviso prévio de férias ao Departamento Pessoal respeitando o prazo. </a:t>
            </a:r>
            <a:endParaRPr sz="1800"/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8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05308" algn="l" rtl="0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férias devem ser pagas com </a:t>
            </a:r>
            <a:r>
              <a:rPr lang="en-US" sz="1800" b="1">
                <a:solidFill>
                  <a:srgbClr val="FF0000"/>
                </a:solidFill>
              </a:rPr>
              <a:t>DOIS DIAS ANTES</a:t>
            </a:r>
            <a:r>
              <a:rPr lang="en-US" sz="1800"/>
              <a:t> </a:t>
            </a:r>
            <a:r>
              <a:rPr lang="en-US" sz="18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início do gozo. </a:t>
            </a:r>
            <a:endParaRPr sz="1800"/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8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05308" algn="l" rtl="0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○"/>
            </a:pPr>
            <a:r>
              <a:rPr lang="en-US" sz="1800" b="0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pagamentos serão informados no eSocial, no mês do pagamento. O afastamento e o retorno das férias também serão informados  no eSocial.</a:t>
            </a:r>
            <a:endParaRPr sz="1800">
              <a:solidFill>
                <a:srgbClr val="000000"/>
              </a:solidFill>
            </a:endParaRPr>
          </a:p>
          <a:p>
            <a:pPr marL="342900" marR="0" lvl="0" indent="-19100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800" b="0" i="0" u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rgbClr val="FF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342900" marR="0" lvl="0" indent="-1910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191008" algn="l" rtl="0"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21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75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Afastamentos</a:t>
            </a:r>
            <a:endParaRPr/>
          </a:p>
        </p:txBody>
      </p:sp>
      <p:sp>
        <p:nvSpPr>
          <p:cNvPr id="237" name="Google Shape;237;p22"/>
          <p:cNvSpPr txBox="1">
            <a:spLocks noGrp="1"/>
          </p:cNvSpPr>
          <p:nvPr>
            <p:ph type="body" idx="1"/>
          </p:nvPr>
        </p:nvSpPr>
        <p:spPr>
          <a:xfrm>
            <a:off x="782637" y="2195512"/>
            <a:ext cx="5083175" cy="558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Afastamentos com atestado médico a partir de 03 (três) dias deverão ser informados no eSocial.</a:t>
            </a:r>
            <a:endParaRPr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Outros afastamentos como licença-maternidade, acidente de trabalho, etc também precisarão ser informados</a:t>
            </a:r>
            <a:endParaRPr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Envie-nos as informações tão logo ocorra, para gerar os dados ao eSocial.</a:t>
            </a:r>
            <a:endParaRPr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empregados afastados por mais de 30 dias por doença, acidente de trabalho ou PARTO deverão fazer OBRIGATORIAMENTE o exame médico de retorno no primeiro dia de retorno ao trabalho.</a:t>
            </a:r>
            <a:endParaRPr/>
          </a:p>
        </p:txBody>
      </p:sp>
      <p:sp>
        <p:nvSpPr>
          <p:cNvPr id="238" name="Google Shape;238;p22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Emendar Férias com Afastamentos superiores a 30 dias.</a:t>
            </a:r>
            <a:endParaRPr/>
          </a:p>
        </p:txBody>
      </p:sp>
      <p:sp>
        <p:nvSpPr>
          <p:cNvPr id="244" name="Google Shape;244;p23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empregados afastados por parto ou doença acima de 30 dias deverão fazer o exame médico de retorno obrigatoriamente no primeiro dia de retorno (NR 7, item 7.4.3.3). </a:t>
            </a:r>
            <a:endParaRPr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Assim, como as férias devem ser pagas com dois dias de antecedência, as férias só poderão iniciar no 3º dia após o afastamento. </a:t>
            </a: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○"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Reforçamos que tanto o exame médico de retorno, quanto o pagamento e o afastamento de férias precisarão ser informados no eSocial.</a:t>
            </a:r>
            <a:endParaRPr/>
          </a:p>
        </p:txBody>
      </p:sp>
      <p:sp>
        <p:nvSpPr>
          <p:cNvPr id="245" name="Google Shape;245;p23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"/>
          <p:cNvSpPr txBox="1">
            <a:spLocks noGrp="1"/>
          </p:cNvSpPr>
          <p:nvPr>
            <p:ph type="title"/>
          </p:nvPr>
        </p:nvSpPr>
        <p:spPr>
          <a:xfrm>
            <a:off x="689762" y="874712"/>
            <a:ext cx="52689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Contratação de Autônomos</a:t>
            </a:r>
            <a:endParaRPr/>
          </a:p>
        </p:txBody>
      </p:sp>
      <p:sp>
        <p:nvSpPr>
          <p:cNvPr id="251" name="Google Shape;251;p24"/>
          <p:cNvSpPr txBox="1">
            <a:spLocks noGrp="1"/>
          </p:cNvSpPr>
          <p:nvPr>
            <p:ph type="body" idx="1"/>
          </p:nvPr>
        </p:nvSpPr>
        <p:spPr>
          <a:xfrm>
            <a:off x="689750" y="2398700"/>
            <a:ext cx="5268900" cy="62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Será necessário solicitar ao contribuinte individual autônomo, antes da contratação:</a:t>
            </a: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342900" marR="0" lvl="0" indent="-30200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○"/>
            </a:pPr>
            <a:r>
              <a:rPr lang="en-US" sz="17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Fazer a Qualificação Cadastral – se houver erro não conseguiremos informar no eSocial</a:t>
            </a:r>
            <a:endParaRPr/>
          </a:p>
          <a:p>
            <a:pPr marL="822325" marR="0" lvl="1" indent="-45720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Century Gothic"/>
              <a:buAutoNum type="arabicPeriod"/>
            </a:pPr>
            <a:r>
              <a:rPr lang="en-US" sz="17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CPF</a:t>
            </a:r>
            <a:endParaRPr/>
          </a:p>
          <a:p>
            <a:pPr marL="822325" marR="0" lvl="1" indent="-45720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Century Gothic"/>
              <a:buAutoNum type="arabicPeriod"/>
            </a:pPr>
            <a:r>
              <a:rPr lang="en-US" sz="17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PIS/PASEP/NIT</a:t>
            </a:r>
            <a:endParaRPr/>
          </a:p>
          <a:p>
            <a:pPr marL="822325" marR="0" lvl="1" indent="-45720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Century Gothic"/>
              <a:buAutoNum type="arabicPeriod"/>
            </a:pPr>
            <a:r>
              <a:rPr lang="en-US" sz="17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DATA DE NASCIMENTO</a:t>
            </a:r>
            <a:endParaRPr/>
          </a:p>
          <a:p>
            <a:pPr marL="342900" marR="0" lvl="0" indent="-18135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 declarar Dependentes, será necessário preencher a Declaração de Encargos para Fins de Imposto de Renda</a:t>
            </a:r>
            <a:endParaRPr/>
          </a:p>
          <a:p>
            <a:pPr marL="342900" marR="0" lvl="0" indent="-18135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 trouxer comprovante que já contribuiu para outras fontes, será necessário que esse comprovante identifique o CNPJ da empresa, o valor recebido e o valor descontado de INSS.</a:t>
            </a:r>
            <a:endParaRPr/>
          </a:p>
          <a:p>
            <a:pPr marL="342900" marR="0" lvl="0" indent="-181356" algn="l" rtl="0"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2" name="Google Shape;252;p24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5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Contratação</a:t>
            </a:r>
            <a:r>
              <a:rPr lang="en-US" sz="3600" b="0" i="0" u="none" strike="noStrike" cap="none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MEI – </a:t>
            </a:r>
            <a:r>
              <a:rPr lang="en-US" sz="3600" b="0" i="0" u="none" strike="noStrike" cap="none" dirty="0" err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Microempreendedor</a:t>
            </a: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Individual</a:t>
            </a:r>
            <a:endParaRPr/>
          </a:p>
        </p:txBody>
      </p:sp>
      <p:sp>
        <p:nvSpPr>
          <p:cNvPr id="258" name="Google Shape;258;p25"/>
          <p:cNvSpPr txBox="1">
            <a:spLocks noGrp="1"/>
          </p:cNvSpPr>
          <p:nvPr>
            <p:ph type="body" idx="1"/>
          </p:nvPr>
        </p:nvSpPr>
        <p:spPr>
          <a:xfrm>
            <a:off x="782625" y="3098800"/>
            <a:ext cx="5216700" cy="53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8117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Contratando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 MEI para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serviços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Hidráulica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Elétrica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Pintura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Carpintaria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Alvenaria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Manutenção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Reparo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Veículos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o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contratante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deverá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informá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-lo no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eSocial</a:t>
            </a:r>
            <a:r>
              <a:rPr lang="en-US" sz="1800" dirty="0"/>
              <a:t>.</a:t>
            </a:r>
            <a:endParaRPr sz="1800" dirty="0"/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Nos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serviços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citados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haverá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pagamento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contribuição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patronal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previdenciária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no valor de 20% da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remuneração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paga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MEI</a:t>
            </a:r>
            <a:r>
              <a:rPr lang="en-US" sz="1800" dirty="0"/>
              <a:t>.</a:t>
            </a:r>
            <a:r>
              <a:rPr lang="en-US" sz="1800" dirty="0" smtClean="0"/>
              <a:t> </a:t>
            </a:r>
            <a:endParaRPr sz="1800" dirty="0"/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Solicitar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número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do PIS/PASEP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NIT.</a:t>
            </a:r>
            <a:endParaRPr sz="1800" b="0" i="0" u="none" dirty="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feita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800" b="0" i="0" u="none" dirty="0" err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previamente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 </a:t>
            </a:r>
            <a:r>
              <a:rPr lang="en-US" sz="1800" dirty="0" err="1"/>
              <a:t>Qualificação</a:t>
            </a:r>
            <a:r>
              <a:rPr lang="en-US" sz="1800" b="0" i="0" u="none" dirty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Cadastral.</a:t>
            </a:r>
            <a:endParaRPr sz="1800" dirty="0"/>
          </a:p>
        </p:txBody>
      </p:sp>
      <p:sp>
        <p:nvSpPr>
          <p:cNvPr id="259" name="Google Shape;259;p25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6"/>
          <p:cNvSpPr txBox="1">
            <a:spLocks noGrp="1"/>
          </p:cNvSpPr>
          <p:nvPr>
            <p:ph type="title"/>
          </p:nvPr>
        </p:nvSpPr>
        <p:spPr>
          <a:xfrm>
            <a:off x="743737" y="960437"/>
            <a:ext cx="5268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Exames Médicos</a:t>
            </a:r>
            <a:endParaRPr/>
          </a:p>
        </p:txBody>
      </p:sp>
      <p:sp>
        <p:nvSpPr>
          <p:cNvPr id="265" name="Google Shape;265;p26"/>
          <p:cNvSpPr txBox="1">
            <a:spLocks noGrp="1"/>
          </p:cNvSpPr>
          <p:nvPr>
            <p:ph type="body" idx="1"/>
          </p:nvPr>
        </p:nvSpPr>
        <p:spPr>
          <a:xfrm>
            <a:off x="743725" y="1979600"/>
            <a:ext cx="5076900" cy="63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os empregados deverão fazer os exames médicos, que serão informados no eSocial.</a:t>
            </a:r>
            <a:endParaRPr/>
          </a:p>
          <a:p>
            <a:pPr marL="342900" marR="0" lvl="0" indent="-18135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Admissional:</a:t>
            </a:r>
            <a:r>
              <a:rPr lang="en-US" sz="1900"/>
              <a:t> ANTES</a:t>
            </a: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da admissão</a:t>
            </a: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Periódicos: nos prazos previstos</a:t>
            </a: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Demissional: logo após o comunicado do desligamento. Caso este exame dê o laudo de INAPTO, o empregado não poderá ser dispensado, devendo ser encaminhado para perícia médica do INSS.</a:t>
            </a:r>
            <a:endParaRPr/>
          </a:p>
          <a:p>
            <a:pPr marL="342900" marR="0" lvl="0" indent="-18135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Exames complementares: conforme previsto nos laudos, se houver necessidade, o empregado deverá fazer os exames  complementares dentro dos prazos previstos.</a:t>
            </a:r>
            <a:endParaRPr/>
          </a:p>
        </p:txBody>
      </p:sp>
      <p:sp>
        <p:nvSpPr>
          <p:cNvPr id="266" name="Google Shape;266;p26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7"/>
          <p:cNvSpPr txBox="1">
            <a:spLocks noGrp="1"/>
          </p:cNvSpPr>
          <p:nvPr>
            <p:ph type="title"/>
          </p:nvPr>
        </p:nvSpPr>
        <p:spPr>
          <a:xfrm>
            <a:off x="692150" y="1908175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LTCAT – Laudo Técnico das Condições Ambientais de Trabalho</a:t>
            </a:r>
            <a:endParaRPr/>
          </a:p>
        </p:txBody>
      </p:sp>
      <p:sp>
        <p:nvSpPr>
          <p:cNvPr id="272" name="Google Shape;272;p27"/>
          <p:cNvSpPr txBox="1">
            <a:spLocks noGrp="1"/>
          </p:cNvSpPr>
          <p:nvPr>
            <p:ph type="body" idx="1"/>
          </p:nvPr>
        </p:nvSpPr>
        <p:spPr>
          <a:xfrm>
            <a:off x="832550" y="3667125"/>
            <a:ext cx="5128500" cy="54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971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LTCAT precisa ser atualizado, já que suas informações serão transmitidas ao eSocial (descrição de todos os ambientes de trabalho, todos os riscos e uso de EPI).</a:t>
            </a:r>
            <a:endParaRPr sz="1900"/>
          </a:p>
          <a:p>
            <a:pPr marL="342900" marR="0" lvl="0" indent="-17653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971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 contratação de empresas terceirizadas com cessão de mão de obra os laudos deverão de entregues (cópia), para que a empresa informe o seu ambiente com riscos (IN RFB 971/09, art 291). </a:t>
            </a:r>
            <a:endParaRPr sz="1900"/>
          </a:p>
          <a:p>
            <a:pPr marL="342900" marR="0" lvl="0" indent="-1765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971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○"/>
            </a:pPr>
            <a:r>
              <a:rPr lang="en-US" sz="19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EPI (Equipamentos de Proteção Individual) serão informações com seus respectivos CA (Certificados de Aprovação).</a:t>
            </a:r>
            <a:endParaRPr sz="19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900"/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900"/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900"/>
          </a:p>
        </p:txBody>
      </p:sp>
      <p:sp>
        <p:nvSpPr>
          <p:cNvPr id="273" name="Google Shape;273;p27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8"/>
          <p:cNvSpPr txBox="1">
            <a:spLocks noGrp="1"/>
          </p:cNvSpPr>
          <p:nvPr>
            <p:ph type="body" idx="1"/>
          </p:nvPr>
        </p:nvSpPr>
        <p:spPr>
          <a:xfrm>
            <a:off x="649275" y="1108075"/>
            <a:ext cx="5511900" cy="6685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9718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O empregador deverá informar ao Departamento pessoal uma Tabela de Equipamentos de Proteção Coletiva (EPCs) instalados  de Equipamentos de Proteção Individual - EPI utilizados pelos trabalhadores.</a:t>
            </a:r>
            <a:endParaRPr sz="1900"/>
          </a:p>
          <a:p>
            <a:pPr marL="342900" lvl="0" indent="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900"/>
          </a:p>
          <a:p>
            <a:pPr marL="342900" lvl="0" indent="-29718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A cada substituição, inclusão, exclusão que algum equipamento fornecido para o trabalhador será necessária a atualização da Tabela.</a:t>
            </a:r>
            <a:endParaRPr sz="1900"/>
          </a:p>
          <a:p>
            <a:pPr marL="342900" lvl="0" indent="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900"/>
          </a:p>
          <a:p>
            <a:pPr marL="342900" lvl="0" indent="-29718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○"/>
            </a:pPr>
            <a:r>
              <a:rPr lang="en-US" sz="1900"/>
              <a:t>Deverão ser prestadas informações sobre treinamentos e capacitações realizados até o DIA 07 DO MÊS SUBSEQUENTE ao da finalização do treinamento. </a:t>
            </a:r>
            <a:endParaRPr sz="1900"/>
          </a:p>
        </p:txBody>
      </p:sp>
      <p:sp>
        <p:nvSpPr>
          <p:cNvPr id="280" name="Google Shape;280;p28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200" cy="48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9"/>
          <p:cNvSpPr txBox="1">
            <a:spLocks noGrp="1"/>
          </p:cNvSpPr>
          <p:nvPr>
            <p:ph type="title"/>
          </p:nvPr>
        </p:nvSpPr>
        <p:spPr>
          <a:xfrm>
            <a:off x="836600" y="991928"/>
            <a:ext cx="5268900" cy="27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i="0" u="none" strike="noStrike" cap="none">
                <a:solidFill>
                  <a:schemeClr val="accent1"/>
                </a:solidFill>
              </a:rPr>
              <a:t>CAT – Comunicação de Acidente de Trabalho e PPP – Perfil Profissiográfico Previdenciário</a:t>
            </a:r>
            <a:endParaRPr/>
          </a:p>
        </p:txBody>
      </p:sp>
      <p:sp>
        <p:nvSpPr>
          <p:cNvPr id="286" name="Google Shape;286;p29"/>
          <p:cNvSpPr txBox="1">
            <a:spLocks noGrp="1"/>
          </p:cNvSpPr>
          <p:nvPr>
            <p:ph type="body" idx="1"/>
          </p:nvPr>
        </p:nvSpPr>
        <p:spPr>
          <a:xfrm>
            <a:off x="549275" y="3924300"/>
            <a:ext cx="5759450" cy="460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926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CAT passará a ser elaborada dentro do eSocial. Para isso, precisamos informar todos os acidentes de trabalho no mesmo dia (em caso de morte) ou no primeiro dia útil após o acidente. </a:t>
            </a:r>
            <a:endParaRPr sz="1600"/>
          </a:p>
          <a:p>
            <a:pPr marL="342900" marR="0" lvl="0" indent="-1910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6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926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Informe-nos imediatamente para que possamos enviar as informações ao eSocial.</a:t>
            </a:r>
            <a:endParaRPr sz="1600"/>
          </a:p>
          <a:p>
            <a:pPr marL="342900" marR="0" lvl="0" indent="-1910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6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926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PPP passará a ser eletrônico a partir do eSocial e ele contém todas as atividades que o empregado desempenha. </a:t>
            </a:r>
            <a:endParaRPr sz="1600"/>
          </a:p>
          <a:p>
            <a:pPr marL="342900" marR="0" lvl="0" indent="-1910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6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926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Caso haja alguma alteração de atividades ou risco do empregado, precisamos ser informados ainda dentro do mesmo mês, para envio ao eSocial.</a:t>
            </a:r>
            <a:endParaRPr sz="1600"/>
          </a:p>
          <a:p>
            <a:pPr marL="342900" marR="0" lvl="0" indent="-191008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6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287" name="Google Shape;287;p29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0"/>
          <p:cNvSpPr txBox="1">
            <a:spLocks noGrp="1"/>
          </p:cNvSpPr>
          <p:nvPr>
            <p:ph type="title"/>
          </p:nvPr>
        </p:nvSpPr>
        <p:spPr>
          <a:xfrm>
            <a:off x="794550" y="785812"/>
            <a:ext cx="52689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Contratação de Estagiários</a:t>
            </a:r>
            <a:endParaRPr/>
          </a:p>
        </p:txBody>
      </p:sp>
      <p:sp>
        <p:nvSpPr>
          <p:cNvPr id="293" name="Google Shape;293;p30"/>
          <p:cNvSpPr txBox="1">
            <a:spLocks noGrp="1"/>
          </p:cNvSpPr>
          <p:nvPr>
            <p:ph type="body" idx="1"/>
          </p:nvPr>
        </p:nvSpPr>
        <p:spPr>
          <a:xfrm>
            <a:off x="887412" y="2614600"/>
            <a:ext cx="5083200" cy="52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844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contratação de estagiários deve obedecer à lei 11.788/08, que será exigida no eSocial.</a:t>
            </a:r>
            <a:endParaRPr sz="1700"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44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estagiários devem fazer Exame Médico Admissional, Periódico e Demissional.</a:t>
            </a:r>
            <a:endParaRPr sz="1700"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44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supervisor do estágio deve ter formação na área do curso do estagiário (se de nível superior) ou experiência profissional na área. </a:t>
            </a:r>
            <a:endParaRPr sz="1700"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44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supervisor só pode supervisionar até 10 (dez) estagiários.</a:t>
            </a:r>
            <a:endParaRPr sz="1700"/>
          </a:p>
          <a:p>
            <a:pPr marL="342900" marR="0" lvl="0" indent="-17653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448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contratos assinados no mês devem ser enviados ao setor  até o dia 1º do mês seguinte. </a:t>
            </a:r>
            <a:endParaRPr sz="1700"/>
          </a:p>
        </p:txBody>
      </p:sp>
      <p:sp>
        <p:nvSpPr>
          <p:cNvPr id="294" name="Google Shape;294;p30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>
            <a:spLocks noGrp="1"/>
          </p:cNvSpPr>
          <p:nvPr>
            <p:ph type="title"/>
          </p:nvPr>
        </p:nvSpPr>
        <p:spPr>
          <a:xfrm>
            <a:off x="839787" y="712787"/>
            <a:ext cx="5268900" cy="8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que é o eSocial?</a:t>
            </a:r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body" idx="1"/>
          </p:nvPr>
        </p:nvSpPr>
        <p:spPr>
          <a:xfrm>
            <a:off x="519000" y="1782725"/>
            <a:ext cx="5820000" cy="69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Nova forma de enviar ao Governo (Ministério do Trabalho, Receita Federal,, Previdência Social e Caixa Econômica Federal (gestora do FGTS), as informações trabalhistas, fiscais e previdenciárias para um ÚNICO BANCO DE DADOS na internet.</a:t>
            </a:r>
            <a:endParaRPr/>
          </a:p>
          <a:p>
            <a:pPr marL="342900" marR="0" lvl="0" indent="-20066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eSocial foi instituído pelo Decreto 8.373/14 e mais detalhes estão no portal </a:t>
            </a:r>
            <a:r>
              <a:rPr lang="en-US" sz="1500" b="0" i="0" u="sng" strike="noStrike" cap="non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www.esocial.gov.br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.</a:t>
            </a:r>
            <a:endParaRPr/>
          </a:p>
          <a:p>
            <a:pPr marL="342900" marR="0" lvl="0" indent="-20066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Serão mais de </a:t>
            </a:r>
            <a:r>
              <a:rPr lang="en-US" sz="15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40 (quarenta) tipos de arquivos diferentes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com informações muito detalhadas sobre as relações trabalhistas.</a:t>
            </a:r>
            <a:endParaRPr sz="15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/>
          </a:p>
          <a:p>
            <a:pPr marL="342900" marR="0" lvl="0" indent="-2730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os sistemas de gestão de pessoas do Brasil serão alterados em função do eSocial.</a:t>
            </a:r>
            <a:endParaRPr/>
          </a:p>
          <a:p>
            <a:pPr marL="3429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500" b="0" i="0" u="none" strike="noStrike" cap="none">
                <a:solidFill>
                  <a:srgbClr val="43434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eSocial </a:t>
            </a:r>
            <a:r>
              <a:rPr lang="en-US" sz="1500">
                <a:solidFill>
                  <a:srgbClr val="434343"/>
                </a:solidFill>
              </a:rPr>
              <a:t>entrou em vigor em</a:t>
            </a:r>
            <a:r>
              <a:rPr lang="en-US" sz="1500" b="0" i="0" u="none" strike="noStrike" cap="none">
                <a:solidFill>
                  <a:srgbClr val="434343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500" b="1">
                <a:solidFill>
                  <a:srgbClr val="FF0000"/>
                </a:solidFill>
                <a:highlight>
                  <a:srgbClr val="FFFFFF"/>
                </a:highlight>
              </a:rPr>
              <a:t>Julho</a:t>
            </a:r>
            <a:r>
              <a:rPr lang="en-US" sz="1500" b="1" i="0" u="none" strike="noStrike" cap="none">
                <a:solidFill>
                  <a:srgbClr val="FF0000"/>
                </a:solidFill>
                <a:highlight>
                  <a:srgbClr val="FFFFFF"/>
                </a:highlight>
              </a:rPr>
              <a:t>/2018</a:t>
            </a:r>
            <a:r>
              <a:rPr lang="en-US" sz="1500" b="0" i="0" u="none" strike="noStrike" cap="none">
                <a:solidFill>
                  <a:srgbClr val="434343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 para a</a:t>
            </a:r>
            <a:r>
              <a:rPr lang="en-US" sz="1500">
                <a:solidFill>
                  <a:srgbClr val="434343"/>
                </a:solidFill>
                <a:highlight>
                  <a:srgbClr val="FFFFFF"/>
                </a:highlight>
              </a:rPr>
              <a:t>s empresas e a partir de </a:t>
            </a:r>
            <a:r>
              <a:rPr lang="en-US" sz="1500" b="1">
                <a:solidFill>
                  <a:srgbClr val="FF0000"/>
                </a:solidFill>
                <a:highlight>
                  <a:srgbClr val="FFFFFF"/>
                </a:highlight>
              </a:rPr>
              <a:t>Setembro/2018</a:t>
            </a:r>
            <a:r>
              <a:rPr lang="en-US" sz="1500">
                <a:solidFill>
                  <a:srgbClr val="434343"/>
                </a:solidFill>
                <a:highlight>
                  <a:srgbClr val="FFFFFF"/>
                </a:highlight>
              </a:rPr>
              <a:t> para cadastro de funcionários ativos, admissões, demissões, afastamento e outros.</a:t>
            </a:r>
            <a:endParaRPr sz="1500">
              <a:solidFill>
                <a:srgbClr val="434343"/>
              </a:solidFill>
              <a:highlight>
                <a:srgbClr val="FFFFFF"/>
              </a:highlight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>
              <a:solidFill>
                <a:srgbClr val="434343"/>
              </a:solidFill>
              <a:highlight>
                <a:srgbClr val="FFFFFF"/>
              </a:highlight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/>
              <a:t>V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ários procedimentos precisam ser mudados, pois haverá um </a:t>
            </a:r>
            <a:r>
              <a:rPr lang="en-US" sz="15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detalhamento muito grande 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 envio das informações.</a:t>
            </a:r>
            <a:endParaRPr/>
          </a:p>
          <a:p>
            <a:pPr marL="342900" marR="0" lvl="0" indent="-20066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None/>
            </a:pPr>
            <a:endParaRPr sz="15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Noto Sans Symbols"/>
              <a:buChar char="○"/>
            </a:pP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Fique atento às </a:t>
            </a:r>
            <a:r>
              <a:rPr lang="en-US" sz="15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NOVAS ORIENTAÇÕES 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sobre os procedimentos que precisarão ser seguidos para evitar </a:t>
            </a:r>
            <a:r>
              <a:rPr lang="en-US" sz="15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AUTUAÇÕES e MULTAS</a:t>
            </a:r>
            <a:r>
              <a:rPr lang="en-US" sz="15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 empresa!</a:t>
            </a:r>
            <a:endParaRPr/>
          </a:p>
        </p:txBody>
      </p:sp>
      <p:sp>
        <p:nvSpPr>
          <p:cNvPr id="175" name="Google Shape;175;p13"/>
          <p:cNvSpPr txBox="1"/>
          <p:nvPr/>
        </p:nvSpPr>
        <p:spPr>
          <a:xfrm>
            <a:off x="3486150" y="300037"/>
            <a:ext cx="1000200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r>
              <a:rPr lang="en-US" sz="1200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Cotas de Aprendizes e Pessoas com Deficiência</a:t>
            </a:r>
            <a:endParaRPr/>
          </a:p>
        </p:txBody>
      </p:sp>
      <p:sp>
        <p:nvSpPr>
          <p:cNvPr id="300" name="Google Shape;300;p31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Levantaremos se todos os empregadores que devem cumprir as cotas de Aprendizes e Pessoas com Deficiência (PCD).</a:t>
            </a:r>
            <a:endParaRPr/>
          </a:p>
          <a:p>
            <a:pPr marL="342900" marR="0" lvl="0" indent="-15722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</a:pPr>
            <a:endParaRPr sz="24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Caso haja desligamento de algum aprendiz ou PCD, deve haver imediata contratação de outro, a fim de evitar autuações por parte do Ministério do Trabalho.</a:t>
            </a:r>
            <a:endParaRPr/>
          </a:p>
        </p:txBody>
      </p:sp>
      <p:sp>
        <p:nvSpPr>
          <p:cNvPr id="301" name="Google Shape;301;p31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Tributações e Cláusulas de Convenção Coletiva</a:t>
            </a:r>
            <a:endParaRPr/>
          </a:p>
        </p:txBody>
      </p:sp>
      <p:sp>
        <p:nvSpPr>
          <p:cNvPr id="307" name="Google Shape;307;p32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</a:pPr>
            <a:r>
              <a:rPr lang="en-US" sz="22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Todas as empresas terão que informar ao eSocial as tributações e reflexos.</a:t>
            </a:r>
            <a:endParaRPr/>
          </a:p>
          <a:p>
            <a:pPr marL="342900" marR="0" lvl="0" indent="-166878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22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</a:pPr>
            <a:r>
              <a:rPr lang="en-US" sz="22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Não será permitido evitar tributação de INSS, FGTS ou Imposto de Renda que não esteja prevista na legislação (salvo se houver processo).</a:t>
            </a:r>
            <a:endParaRPr/>
          </a:p>
          <a:p>
            <a:pPr marL="342900" marR="0" lvl="0" indent="-166878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22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○"/>
            </a:pPr>
            <a:r>
              <a:rPr lang="en-US" sz="22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Todas as cláusulas de Convenção Coletiva de Trabalho precisarão ser cumpridas.</a:t>
            </a:r>
            <a:endParaRPr sz="22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166878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22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8" name="Google Shape;308;p32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 txBox="1">
            <a:spLocks noGrp="1"/>
          </p:cNvSpPr>
          <p:nvPr>
            <p:ph type="title"/>
          </p:nvPr>
        </p:nvSpPr>
        <p:spPr>
          <a:xfrm>
            <a:off x="458775" y="845825"/>
            <a:ext cx="4027500" cy="12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/>
              <a:t>Prazos máximos para Envio.</a:t>
            </a:r>
            <a:endParaRPr/>
          </a:p>
        </p:txBody>
      </p:sp>
      <p:sp>
        <p:nvSpPr>
          <p:cNvPr id="314" name="Google Shape;314;p33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22</a:t>
            </a:fld>
            <a:endParaRPr/>
          </a:p>
        </p:txBody>
      </p:sp>
      <p:sp>
        <p:nvSpPr>
          <p:cNvPr id="315" name="Google Shape;315;p33"/>
          <p:cNvSpPr txBox="1"/>
          <p:nvPr/>
        </p:nvSpPr>
        <p:spPr>
          <a:xfrm>
            <a:off x="409575" y="2176950"/>
            <a:ext cx="5932500" cy="71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282956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b="1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Admissão/ Ingresso do Trabalhador </a:t>
            </a:r>
            <a:r>
              <a:rPr lang="en-US" sz="1600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01 dia ANTES</a:t>
            </a:r>
            <a:r>
              <a:rPr lang="en-US" sz="1600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 AO INÍCIO DA PRESTAÇÃO DE SERVIÇOS.</a:t>
            </a:r>
            <a:endParaRPr sz="1600">
              <a:solidFill>
                <a:schemeClr val="dk2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2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-273050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600" b="1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Alteração de Dados Cadastrais do Trabalhador </a:t>
            </a:r>
            <a:r>
              <a:rPr lang="en-US" sz="1600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 dia 7 do mês subsequente à sua ocorrência.</a:t>
            </a:r>
            <a:endParaRPr sz="1600" b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-27305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600" b="1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Alteração de Contrato de trabalho </a:t>
            </a:r>
            <a:r>
              <a:rPr lang="en-US" sz="1600">
                <a:solidFill>
                  <a:schemeClr val="dk2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 dia 7 do mês subsequente à sua ocorrência.</a:t>
            </a:r>
            <a:endParaRPr sz="1600" b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-2829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Gothic"/>
              <a:buChar char="○"/>
            </a:pPr>
            <a:r>
              <a:rPr lang="en-US" sz="1600" b="1">
                <a:solidFill>
                  <a:schemeClr val="dk1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Afastamento Temporário - Férias/Recessos/ Acidentes de trabalho Maternidade e outros.</a:t>
            </a:r>
            <a:endParaRPr sz="1600" b="1">
              <a:solidFill>
                <a:schemeClr val="dk1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highlight>
                <a:srgbClr val="FEFEFE"/>
              </a:highlight>
            </a:endParaRPr>
          </a:p>
          <a:p>
            <a:pPr marL="342900" lvl="0" indent="-282956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○"/>
            </a:pPr>
            <a:r>
              <a:rPr lang="en-US" sz="1600" i="1">
                <a:solidFill>
                  <a:schemeClr val="dk1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Afastamento por acidente de trabalho ou doença relacionados ao trabalho ou não com duração de 3 à 15 dias </a:t>
            </a:r>
            <a:r>
              <a:rPr lang="en-US" sz="1600" b="1" i="1">
                <a:solidFill>
                  <a:srgbClr val="FF0000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DEVEM SER ENVIADOS ATÉ O 7 do mês subsequente à sua ocorrência.</a:t>
            </a:r>
            <a:endParaRPr sz="1600" b="1" i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>
              <a:solidFill>
                <a:schemeClr val="dk1"/>
              </a:solidFill>
              <a:highlight>
                <a:srgbClr val="FEFEFE"/>
              </a:highlight>
            </a:endParaRPr>
          </a:p>
          <a:p>
            <a:pPr marL="342900" lvl="0" indent="-282956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entury Gothic"/>
              <a:buChar char="○"/>
            </a:pPr>
            <a:r>
              <a:rPr lang="en-US" sz="1600" i="1">
                <a:solidFill>
                  <a:schemeClr val="dk1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Afastamentos com duração superior a 15 dias DEVEM SER ENVIADOS </a:t>
            </a:r>
            <a:r>
              <a:rPr lang="en-US" sz="1600" b="1" i="1">
                <a:solidFill>
                  <a:srgbClr val="FF0000"/>
                </a:solidFill>
                <a:highlight>
                  <a:srgbClr val="FEFEFE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ATÉ o 16º do dia da sua ocorrência.</a:t>
            </a:r>
            <a:endParaRPr sz="1600" b="1" i="1">
              <a:solidFill>
                <a:srgbClr val="FF0000"/>
              </a:solidFill>
              <a:highlight>
                <a:srgbClr val="FEFEFE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>
              <a:solidFill>
                <a:schemeClr val="dk1"/>
              </a:solidFill>
              <a:highlight>
                <a:srgbClr val="FEFEFE"/>
              </a:highlight>
            </a:endParaRPr>
          </a:p>
          <a:p>
            <a:pPr marL="0" lvl="0" indent="0" algn="just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i="1">
              <a:solidFill>
                <a:schemeClr val="dk1"/>
              </a:solidFill>
              <a:highlight>
                <a:srgbClr val="FEFEFE"/>
              </a:highlight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4"/>
          <p:cNvSpPr txBox="1">
            <a:spLocks noGrp="1"/>
          </p:cNvSpPr>
          <p:nvPr>
            <p:ph type="body" idx="1"/>
          </p:nvPr>
        </p:nvSpPr>
        <p:spPr>
          <a:xfrm>
            <a:off x="514350" y="1022350"/>
            <a:ext cx="5829300" cy="744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82956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Char char="○"/>
            </a:pPr>
            <a:r>
              <a:rPr lang="en-US" sz="1600" i="1">
                <a:solidFill>
                  <a:srgbClr val="000000"/>
                </a:solidFill>
                <a:highlight>
                  <a:srgbClr val="FFFFFF"/>
                </a:highlight>
              </a:rPr>
              <a:t>Afastamentos que ocorreram pelo mesmo acidente ou doença que ocorreram dentro do prazo de 60 dias e totalizar em sua somatória duração superior a 15 dias </a:t>
            </a:r>
            <a:r>
              <a:rPr lang="en-US" sz="1600" b="1" i="1">
                <a:solidFill>
                  <a:srgbClr val="FF0000"/>
                </a:solidFill>
                <a:highlight>
                  <a:srgbClr val="FFFFFF"/>
                </a:highlight>
              </a:rPr>
              <a:t>DEVEM SER ENVIADOS ISOLADAMENTE ATÉ o 16º do dia do afastamento.</a:t>
            </a:r>
            <a:endParaRPr sz="1600" b="1" i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82956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Char char="○"/>
            </a:pPr>
            <a:r>
              <a:rPr lang="en-US" sz="1600" i="1">
                <a:solidFill>
                  <a:srgbClr val="000000"/>
                </a:solidFill>
                <a:highlight>
                  <a:srgbClr val="FFFFFF"/>
                </a:highlight>
              </a:rPr>
              <a:t>DEMAIS AFASTAMENTOS DEVEM SER ENVIADOS ATÉ O </a:t>
            </a:r>
            <a:r>
              <a:rPr lang="en-US" sz="1600" b="1" i="1">
                <a:solidFill>
                  <a:srgbClr val="FF0000"/>
                </a:solidFill>
                <a:highlight>
                  <a:srgbClr val="FFFFFF"/>
                </a:highlight>
              </a:rPr>
              <a:t>7 do mês subsequente à sua ocorrência.</a:t>
            </a:r>
            <a:endParaRPr sz="1600" b="1" i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73050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Aviso Prévio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10 dias  data da comunicação ou no caso de cancelamento, tão logo haja a decisão sobre a continuidade do contrato.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>
              <a:solidFill>
                <a:srgbClr val="FF0000"/>
              </a:solidFill>
              <a:highlight>
                <a:srgbClr val="F3F3F3"/>
              </a:highlight>
            </a:endParaRPr>
          </a:p>
          <a:p>
            <a:pPr marL="342900" lvl="0" indent="-27305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Reintegração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o dia 7 do mês subsequente à sua ocorrência.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7305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Desligamento 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10 dias seguintes à data do desligamento.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7305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Trabalhador sem vínculo de Emprego/Estatutário 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o dia 7 do mês subsequente à sua ocorrência.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sz="1600">
              <a:highlight>
                <a:srgbClr val="FFFFFF"/>
              </a:highlight>
            </a:endParaRPr>
          </a:p>
          <a:p>
            <a:pPr marL="0" lvl="0" indent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4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200" cy="48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5"/>
          <p:cNvSpPr txBox="1">
            <a:spLocks noGrp="1"/>
          </p:cNvSpPr>
          <p:nvPr>
            <p:ph type="body" idx="1"/>
          </p:nvPr>
        </p:nvSpPr>
        <p:spPr>
          <a:xfrm>
            <a:off x="543000" y="1165225"/>
            <a:ext cx="5772000" cy="4678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7305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Trabalhador sem vínculo de Emprego/Estatutário- ALTERAÇÃO CONTRATUAL 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o dia 7 do mês subsequente à sua ocorrência da sua atualização.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0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7305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Trabalhador sem vínculo de Emprego/Estatutário- TÉRMINO </a:t>
            </a:r>
            <a:r>
              <a:rPr lang="en-US" sz="1600">
                <a:highlight>
                  <a:srgbClr val="FFFFFF"/>
                </a:highlight>
              </a:rPr>
              <a:t>Deve ser enviado até </a:t>
            </a:r>
            <a:r>
              <a:rPr lang="en-US" sz="1600" b="1">
                <a:solidFill>
                  <a:srgbClr val="FF0000"/>
                </a:solidFill>
                <a:highlight>
                  <a:srgbClr val="FFFFFF"/>
                </a:highlight>
              </a:rPr>
              <a:t>o dia 7 do mês subsequente ao término da contratação / prestação de serviços cessão.</a:t>
            </a: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0" lvl="0" indent="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342900" lvl="0" indent="-273050" rtl="0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SzPts val="1444"/>
              <a:buChar char="○"/>
            </a:pPr>
            <a:r>
              <a:rPr lang="en-US" sz="1600" b="1">
                <a:highlight>
                  <a:srgbClr val="FFFFFF"/>
                </a:highlight>
              </a:rPr>
              <a:t>Exclusão de Eventos </a:t>
            </a:r>
            <a:r>
              <a:rPr lang="en-US" sz="1600">
                <a:highlight>
                  <a:srgbClr val="FFFFFF"/>
                </a:highlight>
              </a:rPr>
              <a:t>Deve ser enviado sempre que seja necessária a exclusão de algum evento enviado indevidamente.</a:t>
            </a:r>
            <a:endParaRPr sz="16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329" name="Google Shape;329;p35"/>
          <p:cNvSpPr txBox="1">
            <a:spLocks noGrp="1"/>
          </p:cNvSpPr>
          <p:nvPr>
            <p:ph type="sldNum" idx="12"/>
          </p:nvPr>
        </p:nvSpPr>
        <p:spPr>
          <a:xfrm>
            <a:off x="3486150" y="300037"/>
            <a:ext cx="1000200" cy="48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6"/>
          <p:cNvSpPr txBox="1">
            <a:spLocks noGrp="1"/>
          </p:cNvSpPr>
          <p:nvPr>
            <p:ph type="title"/>
          </p:nvPr>
        </p:nvSpPr>
        <p:spPr>
          <a:xfrm>
            <a:off x="794550" y="893762"/>
            <a:ext cx="52689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Termo de Responsabilidade</a:t>
            </a:r>
            <a:endParaRPr/>
          </a:p>
        </p:txBody>
      </p:sp>
      <p:sp>
        <p:nvSpPr>
          <p:cNvPr id="335" name="Google Shape;335;p36"/>
          <p:cNvSpPr txBox="1">
            <a:spLocks noGrp="1"/>
          </p:cNvSpPr>
          <p:nvPr>
            <p:ph type="body" idx="1"/>
          </p:nvPr>
        </p:nvSpPr>
        <p:spPr>
          <a:xfrm>
            <a:off x="442800" y="2917825"/>
            <a:ext cx="5972400" cy="5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Eu ____________________, declaro que recebi a cartilha com os novos procedimentos a serem seguidos em função do eSocial.</a:t>
            </a:r>
            <a:endParaRPr sz="2000"/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comprometo-me a enviar as informações conforme as novas normas previstas nesta cartilha – em função da implantação do eSocial.</a:t>
            </a:r>
            <a:endParaRPr sz="2000"/>
          </a:p>
          <a:p>
            <a:pPr marL="342900" marR="0" lvl="0" indent="-17653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Declaro estar ciente do risco de autuação, isentando a empresa de qualquer responsabilidade jurídica e civil, caso não envie as informações conforme previsto.</a:t>
            </a:r>
            <a:endParaRPr sz="2000"/>
          </a:p>
          <a:p>
            <a:pPr marL="342900" marR="0" lvl="0" indent="-17653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</a:pPr>
            <a:endParaRPr sz="20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Local, data: ______. ___/___/____.</a:t>
            </a:r>
            <a:endParaRPr sz="2000"/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Assinatura: ____________________</a:t>
            </a:r>
            <a:endParaRPr sz="2000"/>
          </a:p>
        </p:txBody>
      </p:sp>
      <p:sp>
        <p:nvSpPr>
          <p:cNvPr id="336" name="Google Shape;336;p36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25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>
            <a:spLocks noGrp="1"/>
          </p:cNvSpPr>
          <p:nvPr>
            <p:ph type="title"/>
          </p:nvPr>
        </p:nvSpPr>
        <p:spPr>
          <a:xfrm>
            <a:off x="803275" y="865187"/>
            <a:ext cx="52689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Quais os objetivos do eSocial?</a:t>
            </a:r>
            <a:endParaRPr/>
          </a:p>
        </p:txBody>
      </p:sp>
      <p:sp>
        <p:nvSpPr>
          <p:cNvPr id="181" name="Google Shape;181;p14"/>
          <p:cNvSpPr txBox="1">
            <a:spLocks noGrp="1"/>
          </p:cNvSpPr>
          <p:nvPr>
            <p:ph type="body" idx="1"/>
          </p:nvPr>
        </p:nvSpPr>
        <p:spPr>
          <a:xfrm>
            <a:off x="706350" y="2468550"/>
            <a:ext cx="5445300" cy="58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os trabalhadores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Garantia de Direitos. Os trabalhadores terão acesso a todos os dados da sua relação laboral com o empregador através da internet. </a:t>
            </a:r>
            <a:endParaRPr/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FF0000"/>
              </a:solidFill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o Governo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Maior poder de </a:t>
            </a:r>
            <a:r>
              <a:rPr lang="en-US" sz="19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fiscalização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na garantia de direitos dos trabalhadores e exigência do </a:t>
            </a:r>
            <a:r>
              <a:rPr lang="en-US" sz="19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cumprimento das obrigações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fiscais, trabalhistas e previdenciárias pelo empregador.</a:t>
            </a:r>
            <a:endParaRPr/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FF0000"/>
              </a:solidFill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1" i="0" u="none" strike="noStrike" cap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os empregadores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simplificação de processos, porém esta simplificação só virá quando todos os </a:t>
            </a:r>
            <a:r>
              <a:rPr lang="en-US" sz="19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procedimentos estiverem adequados ao eSocial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/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 é para apresentar estes </a:t>
            </a:r>
            <a:r>
              <a:rPr lang="en-US" sz="19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PROCEDIMENTOS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que elaboramos esta Cartilha, que deverá ser seguida pelos empregadores</a:t>
            </a:r>
            <a:r>
              <a:rPr lang="en-US" sz="1900"/>
              <a:t> e gestores das áreas.</a:t>
            </a:r>
            <a:endParaRPr/>
          </a:p>
        </p:txBody>
      </p:sp>
      <p:sp>
        <p:nvSpPr>
          <p:cNvPr id="182" name="Google Shape;182;p14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r>
              <a:rPr lang="en-US" sz="1200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>
            <a:spLocks noGrp="1"/>
          </p:cNvSpPr>
          <p:nvPr>
            <p:ph type="title"/>
          </p:nvPr>
        </p:nvSpPr>
        <p:spPr>
          <a:xfrm>
            <a:off x="794550" y="969962"/>
            <a:ext cx="5268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Admissões</a:t>
            </a:r>
            <a:endParaRPr/>
          </a:p>
        </p:txBody>
      </p:sp>
      <p:sp>
        <p:nvSpPr>
          <p:cNvPr id="188" name="Google Shape;188;p15"/>
          <p:cNvSpPr txBox="1">
            <a:spLocks noGrp="1"/>
          </p:cNvSpPr>
          <p:nvPr>
            <p:ph type="body" idx="1"/>
          </p:nvPr>
        </p:nvSpPr>
        <p:spPr>
          <a:xfrm>
            <a:off x="794550" y="1674800"/>
            <a:ext cx="5471400" cy="67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contratações nas empresas privadas serão informadas no eSocial </a:t>
            </a:r>
            <a:r>
              <a:rPr lang="en-US" sz="1900" b="1" i="0" u="none" strike="noStrike" cap="none">
                <a:solidFill>
                  <a:srgbClr val="FF0000"/>
                </a:solidFill>
              </a:rPr>
              <a:t>ANTES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da Admissão!</a:t>
            </a:r>
            <a:endParaRPr/>
          </a:p>
          <a:p>
            <a:pPr marL="342900" marR="0" lvl="0" indent="-18135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None/>
            </a:pPr>
            <a:endParaRPr sz="19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documentos completos dos novos empregados precisam chegar </a:t>
            </a:r>
            <a:r>
              <a:rPr lang="en-US" sz="1900"/>
              <a:t>no empregador </a:t>
            </a:r>
            <a:r>
              <a:rPr lang="en-US" sz="1900" b="1" i="0" u="none" strike="noStrike" cap="none">
                <a:solidFill>
                  <a:srgbClr val="FF0000"/>
                </a:solidFill>
              </a:rPr>
              <a:t>DOIS DIAS ANTES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da admissão.</a:t>
            </a:r>
            <a:endParaRPr sz="19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Ao empregado que será contratado, antes também deverá ser feita a QUALIFICAÇÃO CADASTRAL (batimento de </a:t>
            </a:r>
            <a:r>
              <a:rPr lang="en-US" sz="1900" b="1" i="0" u="none" strike="noStrike" cap="none">
                <a:solidFill>
                  <a:schemeClr val="dk2"/>
                </a:solidFill>
              </a:rPr>
              <a:t>PIS/CPF/NOME/DATA DE NASCIMENTO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 no link </a:t>
            </a:r>
            <a:r>
              <a:rPr lang="en-US" sz="1900" b="0" i="0" u="sng" strike="noStrike" cap="non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www.esocial.gov.br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  <a:r>
              <a:rPr lang="en-US" sz="1900"/>
              <a:t>Orientamos</a:t>
            </a: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para que o próprio candidato ou o empregador faça. Caso dê algum erro, o candidato deverá corrigir os dados antes da contratação.</a:t>
            </a:r>
            <a:endParaRPr sz="19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sz="1900"/>
          </a:p>
          <a:p>
            <a:pPr marL="342900" marR="0" lvl="0" indent="-273050" algn="l" rtl="0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chemeClr val="accent1"/>
              </a:buClr>
              <a:buSzPts val="1444"/>
              <a:buFont typeface="Noto Sans Symbols"/>
              <a:buChar char="○"/>
            </a:pPr>
            <a:r>
              <a:rPr lang="en-US"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empregado já deverá ter feito o Exame Médico Admissional.</a:t>
            </a:r>
            <a:endParaRPr/>
          </a:p>
        </p:txBody>
      </p:sp>
      <p:sp>
        <p:nvSpPr>
          <p:cNvPr id="189" name="Google Shape;189;p15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>
            <a:spLocks noGrp="1"/>
          </p:cNvSpPr>
          <p:nvPr>
            <p:ph type="title"/>
          </p:nvPr>
        </p:nvSpPr>
        <p:spPr>
          <a:xfrm>
            <a:off x="794550" y="941387"/>
            <a:ext cx="52689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Desligamentos</a:t>
            </a:r>
            <a:endParaRPr/>
          </a:p>
        </p:txBody>
      </p:sp>
      <p:sp>
        <p:nvSpPr>
          <p:cNvPr id="195" name="Google Shape;195;p16"/>
          <p:cNvSpPr txBox="1">
            <a:spLocks noGrp="1"/>
          </p:cNvSpPr>
          <p:nvPr>
            <p:ph type="body" idx="1"/>
          </p:nvPr>
        </p:nvSpPr>
        <p:spPr>
          <a:xfrm>
            <a:off x="770699" y="1851150"/>
            <a:ext cx="5316600" cy="64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8117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Pedidos de Demissão devem ser informados ao escritório no mesmo dia.</a:t>
            </a:r>
            <a:endParaRPr sz="1800"/>
          </a:p>
          <a:p>
            <a:pPr marL="342900" marR="0" lvl="0" indent="-16687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18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Caso seja um Término de Contrato de Experiência, informe-nos 3 (três) </a:t>
            </a:r>
            <a:r>
              <a:rPr lang="en-US" sz="1800"/>
              <a:t>DIAS ANTES</a:t>
            </a:r>
            <a:r>
              <a:rPr lang="en-US"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para elaborar a rescisão contratual.</a:t>
            </a:r>
            <a:endParaRPr sz="1800"/>
          </a:p>
          <a:p>
            <a:pPr marL="342900" marR="0" lvl="0" indent="-1668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18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Nas dispensas (Aviso Prévio dado pelo Empregador), avise-nos também com 03 dias de antecedência para elaborar o aviso. </a:t>
            </a:r>
            <a:endParaRPr sz="1800"/>
          </a:p>
          <a:p>
            <a:pPr marL="342900" marR="0" lvl="0" indent="-1668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None/>
            </a:pPr>
            <a:endParaRPr sz="18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81178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○"/>
            </a:pPr>
            <a:r>
              <a:rPr lang="en-US"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 todos os casos, o empregado deve fazer o Exame Demissional.</a:t>
            </a:r>
            <a:r>
              <a:rPr lang="en-US" sz="1800"/>
              <a:t>     </a:t>
            </a:r>
            <a:r>
              <a:rPr lang="en-US" sz="1800" b="1"/>
              <a:t>OBSERVAÇÃO</a:t>
            </a:r>
            <a:r>
              <a:rPr lang="en-US" sz="1800"/>
              <a:t> -Exames demissionais precisam ser verificados se há necessidade de acordo com os laudos de Saúde e Segurança do Trabalho (exames periódicos), conforme as normas da NR 7.</a:t>
            </a:r>
            <a:endParaRPr sz="1800"/>
          </a:p>
        </p:txBody>
      </p:sp>
      <p:sp>
        <p:nvSpPr>
          <p:cNvPr id="196" name="Google Shape;196;p16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>
            <a:spLocks noGrp="1"/>
          </p:cNvSpPr>
          <p:nvPr>
            <p:ph type="title"/>
          </p:nvPr>
        </p:nvSpPr>
        <p:spPr>
          <a:xfrm>
            <a:off x="794550" y="979487"/>
            <a:ext cx="52689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Folha de Pagamento</a:t>
            </a:r>
            <a:endParaRPr/>
          </a:p>
        </p:txBody>
      </p:sp>
      <p:sp>
        <p:nvSpPr>
          <p:cNvPr id="202" name="Google Shape;202;p17"/>
          <p:cNvSpPr txBox="1">
            <a:spLocks noGrp="1"/>
          </p:cNvSpPr>
          <p:nvPr>
            <p:ph type="body" idx="1"/>
          </p:nvPr>
        </p:nvSpPr>
        <p:spPr>
          <a:xfrm>
            <a:off x="794562" y="1898650"/>
            <a:ext cx="5083200" cy="52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informações para a folha de pagamento devem chegar até o dia </a:t>
            </a:r>
            <a:r>
              <a:rPr lang="en-US"/>
              <a:t>01 do mês subsequente.</a:t>
            </a:r>
            <a:endParaRPr/>
          </a:p>
          <a:p>
            <a:pPr marL="342900" marR="0" lvl="0" indent="-15722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Caso as informações sejam enviadas depois e haja retrabalho para gerar recálculo da folha, haverá a cobrança do retrabalho.</a:t>
            </a:r>
            <a:endParaRPr/>
          </a:p>
          <a:p>
            <a:pPr marL="342900" marR="0" lvl="0" indent="-15722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157226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</a:pPr>
            <a:endParaRPr sz="24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8"/>
          <p:cNvSpPr txBox="1">
            <a:spLocks noGrp="1"/>
          </p:cNvSpPr>
          <p:nvPr>
            <p:ph type="title"/>
          </p:nvPr>
        </p:nvSpPr>
        <p:spPr>
          <a:xfrm>
            <a:off x="794550" y="1003837"/>
            <a:ext cx="5268900" cy="2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Declaração de Encargos de Família para fins de Imposto de Renda</a:t>
            </a:r>
            <a:endParaRPr/>
          </a:p>
        </p:txBody>
      </p:sp>
      <p:sp>
        <p:nvSpPr>
          <p:cNvPr id="209" name="Google Shape;209;p18"/>
          <p:cNvSpPr txBox="1">
            <a:spLocks noGrp="1"/>
          </p:cNvSpPr>
          <p:nvPr>
            <p:ph type="body" idx="1"/>
          </p:nvPr>
        </p:nvSpPr>
        <p:spPr>
          <a:xfrm>
            <a:off x="794550" y="3168650"/>
            <a:ext cx="5604600" cy="58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os dependentes </a:t>
            </a:r>
            <a:r>
              <a:rPr lang="en-US" sz="1700"/>
              <a:t>maior ou igual a 12</a:t>
            </a: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anos é </a:t>
            </a:r>
            <a:r>
              <a:rPr lang="en-US" sz="1700"/>
              <a:t>obrigatório o preenchimento do</a:t>
            </a: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CPF.</a:t>
            </a:r>
            <a:endParaRPr/>
          </a:p>
          <a:p>
            <a:pPr marL="342900" marR="0" lvl="0" indent="-19100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 caso de dependentes em comum, a Declaração deverá ter a assinatura do cônjuge (IN RFB 1.500/14, artigo 90). </a:t>
            </a:r>
            <a:endParaRPr/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Uma pessoa só pode ser dependente de uma outra. Exemplo: um filho só pode ser dependente do pai ou da mãe. </a:t>
            </a:r>
            <a:endParaRPr/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Quem paga pensão alimentícia não pode deduzir como dependente o próprio beneficiado com a pensão.</a:t>
            </a:r>
            <a:endParaRPr/>
          </a:p>
          <a:p>
            <a:pPr marL="342900" marR="0" lvl="0" indent="-19100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None/>
            </a:pPr>
            <a:endParaRPr sz="17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292"/>
              <a:buFont typeface="Noto Sans Symbols"/>
              <a:buChar char="○"/>
            </a:pPr>
            <a:r>
              <a:rPr lang="en-US" sz="17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Será obrigatório informar todos os dependentes no eSocial. </a:t>
            </a:r>
            <a:endParaRPr/>
          </a:p>
        </p:txBody>
      </p:sp>
      <p:sp>
        <p:nvSpPr>
          <p:cNvPr id="210" name="Google Shape;210;p18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Alterações Cadastrais</a:t>
            </a:r>
            <a:endParaRPr/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Sempre que houver alteração de endereço, estado civil, grau de instrução e outros, devemos ser informados no mesmo mês, para envio ao eSocial. </a:t>
            </a:r>
            <a:endParaRPr sz="24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b="1" i="1"/>
              <a:t>Recomendamos incluir no procedimento interno da empresa essa obrigatoriedade.</a:t>
            </a:r>
            <a:endParaRPr b="1" i="1"/>
          </a:p>
        </p:txBody>
      </p:sp>
      <p:sp>
        <p:nvSpPr>
          <p:cNvPr id="217" name="Google Shape;217;p19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0"/>
          <p:cNvSpPr txBox="1">
            <a:spLocks noGrp="1"/>
          </p:cNvSpPr>
          <p:nvPr>
            <p:ph type="title"/>
          </p:nvPr>
        </p:nvSpPr>
        <p:spPr>
          <a:xfrm>
            <a:off x="782637" y="1370012"/>
            <a:ext cx="5268912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Contratação de Estrangeiros</a:t>
            </a:r>
            <a:endParaRPr/>
          </a:p>
        </p:txBody>
      </p:sp>
      <p:sp>
        <p:nvSpPr>
          <p:cNvPr id="223" name="Google Shape;223;p20"/>
          <p:cNvSpPr txBox="1">
            <a:spLocks noGrp="1"/>
          </p:cNvSpPr>
          <p:nvPr>
            <p:ph type="body" idx="1"/>
          </p:nvPr>
        </p:nvSpPr>
        <p:spPr>
          <a:xfrm>
            <a:off x="782637" y="3098800"/>
            <a:ext cx="5083175" cy="4678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Devemos informar a contratação de Estrangeiros com detalhes ao eSocial.</a:t>
            </a:r>
            <a:endParaRPr/>
          </a:p>
          <a:p>
            <a:pPr marL="342900" marR="0" lvl="0" indent="-15722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</a:pPr>
            <a:endParaRPr sz="2400" b="0" i="0" u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○"/>
            </a:pPr>
            <a:r>
              <a:rPr lang="en-US" sz="2400" b="0" i="0" u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Antes da contratação de estrangeiros, avise-nos para solicitar as informações corretas.</a:t>
            </a:r>
            <a:endParaRPr/>
          </a:p>
        </p:txBody>
      </p:sp>
      <p:sp>
        <p:nvSpPr>
          <p:cNvPr id="224" name="Google Shape;224;p20"/>
          <p:cNvSpPr txBox="1"/>
          <p:nvPr/>
        </p:nvSpPr>
        <p:spPr>
          <a:xfrm>
            <a:off x="3486150" y="300037"/>
            <a:ext cx="100012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2067</Words>
  <Application>Microsoft Office PowerPoint</Application>
  <PresentationFormat>On-screen Show (4:3)</PresentationFormat>
  <Paragraphs>220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Century Gothic</vt:lpstr>
      <vt:lpstr>Noto Sans Symbols</vt:lpstr>
      <vt:lpstr>Calibri</vt:lpstr>
      <vt:lpstr>1_Austin</vt:lpstr>
      <vt:lpstr>Austin</vt:lpstr>
      <vt:lpstr>Cartilha eSocial</vt:lpstr>
      <vt:lpstr>O que é o eSocial?</vt:lpstr>
      <vt:lpstr>Quais os objetivos do eSocial?</vt:lpstr>
      <vt:lpstr>Admissões</vt:lpstr>
      <vt:lpstr>Desligamentos</vt:lpstr>
      <vt:lpstr>Folha de Pagamento</vt:lpstr>
      <vt:lpstr>Declaração de Encargos de Família para fins de Imposto de Renda</vt:lpstr>
      <vt:lpstr>Alterações Cadastrais</vt:lpstr>
      <vt:lpstr>Contratação de Estrangeiros</vt:lpstr>
      <vt:lpstr>Férias</vt:lpstr>
      <vt:lpstr>Afastamentos</vt:lpstr>
      <vt:lpstr>Emendar Férias com Afastamentos superiores a 30 dias.</vt:lpstr>
      <vt:lpstr>Contratação de Autônomos</vt:lpstr>
      <vt:lpstr>Contratação de MEI – Microempreendedor Individual</vt:lpstr>
      <vt:lpstr>Exames Médicos</vt:lpstr>
      <vt:lpstr>LTCAT – Laudo Técnico das Condições Ambientais de Trabalho</vt:lpstr>
      <vt:lpstr>PowerPoint Presentation</vt:lpstr>
      <vt:lpstr>CAT – Comunicação de Acidente de Trabalho e PPP – Perfil Profissiográfico Previdenciário</vt:lpstr>
      <vt:lpstr>Contratação de Estagiários</vt:lpstr>
      <vt:lpstr>Cotas de Aprendizes e Pessoas com Deficiência</vt:lpstr>
      <vt:lpstr>Tributações e Cláusulas de Convenção Coletiva</vt:lpstr>
      <vt:lpstr>Prazos máximos para Envio.</vt:lpstr>
      <vt:lpstr>PowerPoint Presentation</vt:lpstr>
      <vt:lpstr>PowerPoint Presentation</vt:lpstr>
      <vt:lpstr>Termo de Responsabilidade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Cartilha eSocial</dc:title>
  <cp:lastModifiedBy>Daniele</cp:lastModifiedBy>
  <cp:revision>1</cp:revision>
  <dcterms:modified xsi:type="dcterms:W3CDTF">2018-08-24T21:19:28Z</dcterms:modified>
</cp:coreProperties>
</file>